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7"/>
  </p:notesMasterIdLst>
  <p:handoutMasterIdLst>
    <p:handoutMasterId r:id="rId48"/>
  </p:handoutMasterIdLst>
  <p:sldIdLst>
    <p:sldId id="257" r:id="rId4"/>
    <p:sldId id="261" r:id="rId5"/>
    <p:sldId id="10314" r:id="rId6"/>
    <p:sldId id="265" r:id="rId7"/>
    <p:sldId id="266" r:id="rId8"/>
    <p:sldId id="10313" r:id="rId9"/>
    <p:sldId id="10160" r:id="rId10"/>
    <p:sldId id="10317" r:id="rId11"/>
    <p:sldId id="10161" r:id="rId12"/>
    <p:sldId id="275" r:id="rId13"/>
    <p:sldId id="10300" r:id="rId14"/>
    <p:sldId id="10293" r:id="rId15"/>
    <p:sldId id="10294" r:id="rId16"/>
    <p:sldId id="10301" r:id="rId17"/>
    <p:sldId id="280" r:id="rId18"/>
    <p:sldId id="10315" r:id="rId19"/>
    <p:sldId id="283" r:id="rId20"/>
    <p:sldId id="10178" r:id="rId21"/>
    <p:sldId id="10168" r:id="rId22"/>
    <p:sldId id="10316" r:id="rId23"/>
    <p:sldId id="10170" r:id="rId24"/>
    <p:sldId id="391" r:id="rId25"/>
    <p:sldId id="286" r:id="rId26"/>
    <p:sldId id="293" r:id="rId27"/>
    <p:sldId id="289" r:id="rId28"/>
    <p:sldId id="10171" r:id="rId29"/>
    <p:sldId id="9697" r:id="rId30"/>
    <p:sldId id="9698" r:id="rId31"/>
    <p:sldId id="10164" r:id="rId32"/>
    <p:sldId id="10165" r:id="rId33"/>
    <p:sldId id="437" r:id="rId34"/>
    <p:sldId id="10303" r:id="rId35"/>
    <p:sldId id="10312" r:id="rId36"/>
    <p:sldId id="446" r:id="rId37"/>
    <p:sldId id="10258" r:id="rId38"/>
    <p:sldId id="448" r:id="rId39"/>
    <p:sldId id="10201" r:id="rId40"/>
    <p:sldId id="9495" r:id="rId41"/>
    <p:sldId id="582" r:id="rId42"/>
    <p:sldId id="583" r:id="rId43"/>
    <p:sldId id="10167" r:id="rId44"/>
    <p:sldId id="584" r:id="rId45"/>
    <p:sldId id="48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317"/>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4249" autoAdjust="0"/>
  </p:normalViewPr>
  <p:slideViewPr>
    <p:cSldViewPr snapToGrid="0">
      <p:cViewPr varScale="1">
        <p:scale>
          <a:sx n="76" d="100"/>
          <a:sy n="76" d="100"/>
        </p:scale>
        <p:origin x="907" y="6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8/10/relationships/authors" Target="author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20Chavan\Downloads\Sample%20Secondary%20231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kyquestt-my.sharepoint.com/personal/prachi_mishra_skyquestt_com/Documents/Desktop/Big%20Data%20Market/CP_Big%20Data%20Mark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20Arya\Downloads\drggf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25-09-2025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25-09-2025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10</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14</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4.jpe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9.png"/><Relationship Id="rId1" Type="http://schemas.openxmlformats.org/officeDocument/2006/relationships/slideLayout" Target="../slideLayouts/slideLayout32.xml"/><Relationship Id="rId5" Type="http://schemas.openxmlformats.org/officeDocument/2006/relationships/chart" Target="../charts/chart6.xml"/><Relationship Id="rId4" Type="http://schemas.openxmlformats.org/officeDocument/2006/relationships/chart" Target="../charts/chart5.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microsoft.com/office/2007/relationships/hdphoto" Target="../media/hdphoto11.wdp"/><Relationship Id="rId7" Type="http://schemas.openxmlformats.org/officeDocument/2006/relationships/image" Target="../media/image54.png"/><Relationship Id="rId12" Type="http://schemas.microsoft.com/office/2007/relationships/hdphoto" Target="../media/hdphoto13.wdp"/><Relationship Id="rId2" Type="http://schemas.openxmlformats.org/officeDocument/2006/relationships/image" Target="../media/image51.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3.GIF"/><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59.png"/><Relationship Id="rId10" Type="http://schemas.microsoft.com/office/2007/relationships/hdphoto" Target="../media/hdphoto12.wdp"/><Relationship Id="rId4" Type="http://schemas.openxmlformats.org/officeDocument/2006/relationships/image" Target="../media/image4.png"/><Relationship Id="rId9" Type="http://schemas.openxmlformats.org/officeDocument/2006/relationships/image" Target="../media/image56.png"/><Relationship Id="rId14" Type="http://schemas.microsoft.com/office/2007/relationships/hdphoto" Target="../media/hdphoto14.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hyperlink" Target="https://twitter.com/skyquestt?lang=en" TargetMode="External"/><Relationship Id="rId7" Type="http://schemas.openxmlformats.org/officeDocument/2006/relationships/hyperlink" Target="https://www.facebook.com/STI4SDG/" TargetMode="External"/><Relationship Id="rId12" Type="http://schemas.openxmlformats.org/officeDocument/2006/relationships/image" Target="../media/image6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hyperlink" Target="https://www.linkedin.com/company/skyquest-technology-consulting-private-limited/mycompany/" TargetMode="External"/><Relationship Id="rId10" Type="http://schemas.openxmlformats.org/officeDocument/2006/relationships/image" Target="../media/image67.svg"/><Relationship Id="rId4" Type="http://schemas.openxmlformats.org/officeDocument/2006/relationships/image" Target="../media/image63.png"/><Relationship Id="rId9" Type="http://schemas.openxmlformats.org/officeDocument/2006/relationships/image" Target="../media/image66.png"/><Relationship Id="rId14" Type="http://schemas.openxmlformats.org/officeDocument/2006/relationships/image" Target="../media/image7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{{timeline}}</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{{context}}</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{{heading}}</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{{org_1}}</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{{org_2}}</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{{org_3}}</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{{org_4}}</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{{paper_4}}</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{{org_5}}</a:t>
                      </a:r>
                    </a:p>
                  </a:txBody>
                  <a:tcPr marL="9525" marR="9525" marT="9525" marB="0" anchor="ctr"/>
                </a:tc>
                <a:tc>
                  <a:txBody>
                    <a:bodyPr/>
                    <a:lstStyle/>
                    <a:p>
                      <a:pPr marL="91440" algn="l" fontAlgn="b"/>
                      <a:r>
                        <a:rPr lang="en-US" sz="1100" kern="1200" dirty="0">
                          <a:solidFill>
                            <a:schemeClr val="dk1"/>
                          </a:solidFill>
                          <a:latin typeface="+mn-lt"/>
                          <a:ea typeface="+mn-ea"/>
                          <a:cs typeface="+mn-cs"/>
                        </a:rPr>
                        <a:t>{{paper_5}}</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{{heading}}-</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8259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mpara</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{{heading_2}}</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{{amount_2}}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{{para}}</a:t>
            </a:r>
          </a:p>
        </p:txBody>
      </p:sp>
    </p:spTree>
    <p:extLst>
      <p:ext uri="{BB962C8B-B14F-4D97-AF65-F5344CB8AC3E}">
        <p14:creationId xmlns:p14="http://schemas.microsoft.com/office/powerpoint/2010/main" val="332877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99490" y="4205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899490" y="867551"/>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{{heading}}</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3"/>
          <a:stretch>
            <a:fillRect/>
          </a:stretch>
        </p:blipFill>
        <p:spPr>
          <a:xfrm>
            <a:off x="824758" y="1439523"/>
            <a:ext cx="10700702" cy="4913686"/>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a:t>
            </a:r>
            <a:r>
              <a:rPr lang="en-US" sz="900" b="1" dirty="0">
                <a:solidFill>
                  <a:schemeClr val="bg1"/>
                </a:solidFill>
                <a:effectLst/>
                <a:latin typeface="+mj-lt"/>
              </a:rPr>
              <a:t>amount</a:t>
            </a:r>
            <a:r>
              <a:rPr lang="en-US" sz="1000" b="1" dirty="0">
                <a:solidFill>
                  <a:schemeClr val="bg1"/>
                </a:solidFill>
                <a:effectLst/>
                <a:latin typeface="Consolas" panose="020B0609020204030204" pitchFamily="49" charset="0"/>
              </a:rPr>
              <a:t>_1}}</a:t>
            </a:r>
          </a:p>
        </p:txBody>
      </p:sp>
    </p:spTree>
    <p:extLst>
      <p:ext uri="{BB962C8B-B14F-4D97-AF65-F5344CB8AC3E}">
        <p14:creationId xmlns:p14="http://schemas.microsoft.com/office/powerpoint/2010/main" val="148515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{{para}}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industry_title</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default_kmi</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user_kmi</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5550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{{types}}</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898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{{heading}} SIZE,  BY {{type_1}}, {{timeline}} ({{cur}})</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spTree>
    <p:extLst>
      <p:ext uri="{BB962C8B-B14F-4D97-AF65-F5344CB8AC3E}">
        <p14:creationId xmlns:p14="http://schemas.microsoft.com/office/powerpoint/2010/main" val="342208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{{heading}}-</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49732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{{heading}}: REGIONAL ANALYSIS, {{timeline}} ({{cur}})</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{{2_heading}} SIZE,  BY {{type_1}}, {{timeline}} ({{cur}})</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spTree>
    <p:extLst>
      <p:ext uri="{BB962C8B-B14F-4D97-AF65-F5344CB8AC3E}">
        <p14:creationId xmlns:p14="http://schemas.microsoft.com/office/powerpoint/2010/main" val="42375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{{heading_2}}</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a:t>
            </a:r>
            <a:r>
              <a:rPr kumimoji="0" lang="en-US" sz="1000" b="0" i="0" u="none" strike="noStrike" kern="1200" cap="none" spc="0" normalizeH="0" baseline="0" noProof="0" dirty="0" err="1">
                <a:ln>
                  <a:noFill/>
                </a:ln>
                <a:solidFill>
                  <a:prstClr val="black"/>
                </a:solidFill>
                <a:effectLst/>
                <a:uLnTx/>
                <a:uFillTx/>
                <a:latin typeface="Poppins"/>
                <a:ea typeface="+mn-ea"/>
                <a:cs typeface="+mn-cs"/>
              </a:rPr>
              <a:t>hyear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byear</a:t>
            </a:r>
            <a:r>
              <a:rPr kumimoji="0" lang="en-US" sz="1000" b="0" i="0" u="none" strike="noStrike" kern="1200" cap="none" spc="0" normalizeH="0" baseline="0" noProof="0" dirty="0">
                <a:ln>
                  <a:noFill/>
                </a:ln>
                <a:solidFill>
                  <a:prstClr val="black"/>
                </a:solidFill>
                <a:effectLst/>
                <a:uLnTx/>
                <a:uFillTx/>
                <a:latin typeface="Poppins"/>
                <a:ea typeface="+mn-ea"/>
                <a:cs typeface="+mn-cs"/>
              </a:rPr>
              <a:t>}} |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fyear</a:t>
            </a:r>
            <a:r>
              <a:rPr kumimoji="0" lang="en-US" sz="1000" b="0" i="0" u="none" strike="noStrike" kern="1200" cap="none" spc="0" normalizeH="0" baseline="0" noProof="0" dirty="0">
                <a:ln>
                  <a:noFill/>
                </a:ln>
                <a:solidFill>
                  <a:prstClr val="black"/>
                </a:solidFill>
                <a:effectLst/>
                <a:uLnTx/>
                <a:uFillTx/>
                <a:latin typeface="Poppins"/>
                <a:ea typeface="+mn-ea"/>
                <a:cs typeface="+mn-cs"/>
              </a:rPr>
              <a:t>}}</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{{2_heading}} SIZE,  BY {{type_1}}, {{timeline}} ({{cur}})</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spTree>
    <p:extLst>
      <p:ext uri="{BB962C8B-B14F-4D97-AF65-F5344CB8AC3E}">
        <p14:creationId xmlns:p14="http://schemas.microsoft.com/office/powerpoint/2010/main" val="22592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{{2_heading}}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948153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a:t>
            </a:r>
            <a:r>
              <a:rPr lang="en-US" sz="500" dirty="0">
                <a:solidFill>
                  <a:srgbClr val="000000"/>
                </a:solidFill>
                <a:latin typeface="+mj-lt"/>
                <a:ea typeface="Cambria" panose="02040503050406030204" pitchFamily="18" charset="0"/>
                <a:cs typeface="Poppins Medium"/>
                <a:sym typeface="Poppins Medium"/>
              </a:rPr>
              <a:t> </a:t>
            </a:r>
            <a:r>
              <a:rPr lang="en-US" sz="500" b="1" dirty="0">
                <a:solidFill>
                  <a:srgbClr val="7340CC"/>
                </a:solidFill>
                <a:latin typeface="+mj-lt"/>
                <a:ea typeface="Cambria" panose="02040503050406030204" pitchFamily="18" charset="0"/>
                <a:cs typeface="Poppins Medium"/>
                <a:sym typeface="Poppins Medium"/>
              </a:rPr>
              <a:t>{{heading}}  </a:t>
            </a:r>
            <a:r>
              <a:rPr lang="en-US" sz="500" dirty="0">
                <a:solidFill>
                  <a:srgbClr val="000000"/>
                </a:solidFill>
                <a:latin typeface="+mj-lt"/>
                <a:ea typeface="Cambria" panose="02040503050406030204" pitchFamily="18" charset="0"/>
                <a:cs typeface="Poppins Medium"/>
                <a:sym typeface="Poppins Medium"/>
              </a:rPr>
              <a:t>players</a:t>
            </a:r>
            <a:r>
              <a:rPr sz="500" dirty="0">
                <a:solidFill>
                  <a:srgbClr val="000000"/>
                </a:solidFill>
                <a:latin typeface="+mj-lt"/>
                <a:ea typeface="Cambria" panose="02040503050406030204" pitchFamily="18" charset="0"/>
                <a:cs typeface="Poppins Medium"/>
                <a:sym typeface="Poppins Medium"/>
              </a:rPr>
              <a:t> for the year </a:t>
            </a:r>
            <a:r>
              <a:rPr lang="en-IN" sz="500" dirty="0">
                <a:solidFill>
                  <a:srgbClr val="000000"/>
                </a:solidFill>
                <a:latin typeface="+mj-lt"/>
                <a:ea typeface="Cambria" panose="02040503050406030204" pitchFamily="18" charset="0"/>
                <a:cs typeface="Poppins Medium"/>
                <a:sym typeface="Poppins Medium"/>
              </a:rPr>
              <a:t>2024</a:t>
            </a:r>
            <a:r>
              <a:rPr sz="500" dirty="0">
                <a:solidFill>
                  <a:srgbClr val="000000"/>
                </a:solidFill>
                <a:latin typeface="+mj-lt"/>
                <a:ea typeface="Cambria" panose="02040503050406030204" pitchFamily="18" charset="0"/>
                <a:cs typeface="Poppins Medium"/>
                <a:sym typeface="Poppins Medium"/>
              </a:rPr>
              <a:t>. The market positioning of the leading </a:t>
            </a:r>
            <a:r>
              <a:rPr lang="en-US" sz="500" dirty="0">
                <a:solidFill>
                  <a:srgbClr val="000000"/>
                </a:solidFill>
                <a:latin typeface="+mj-lt"/>
                <a:ea typeface="Cambria" panose="02040503050406030204" pitchFamily="18" charset="0"/>
                <a:cs typeface="Poppins Medium"/>
                <a:sym typeface="Poppins Medium"/>
              </a:rPr>
              <a:t>player</a:t>
            </a:r>
            <a:r>
              <a:rPr sz="500" dirty="0">
                <a:solidFill>
                  <a:srgbClr val="000000"/>
                </a:solidFill>
                <a:latin typeface="+mj-lt"/>
                <a:ea typeface="Cambria" panose="02040503050406030204" pitchFamily="18" charset="0"/>
                <a:cs typeface="Poppins Medium"/>
                <a:sym typeface="Poppins Medium"/>
              </a:rPr>
              <a:t> is done considering the following points:</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2435547996"/>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{{h}}</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{{e}}</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(USD)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{{rev}}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{{geo}}</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{{es}}</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{{2_heading}}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2654357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{{company}} </a:t>
            </a:r>
            <a:r>
              <a:rPr lang="en-US" b="1" dirty="0"/>
              <a:t>- COMPANY OVERVIEW</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802329404"/>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{{es}}</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{{h}}</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{{ownership}}</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(USD)- 2024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{{rev}}</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{{e}}</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{{website}}</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{{para</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{{description}}</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{{product}}</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{{company}}</a:t>
            </a:r>
            <a:r>
              <a:rPr lang="en-IN" sz="1800" b="1" dirty="0">
                <a:latin typeface="Poppins"/>
              </a:rPr>
              <a:t> </a:t>
            </a:r>
            <a:r>
              <a:rPr lang="en-US" b="1" dirty="0">
                <a:latin typeface="Poppins"/>
              </a:rPr>
              <a:t>- FINANCIAL OVERVIEW</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{{company}}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{{company}}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{{company}} </a:t>
            </a:r>
            <a:r>
              <a:rPr lang="en-US" dirty="0"/>
              <a:t>– KEY DEVELOPMENTS</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{{heading}}-</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{{timeline}}</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199861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spTree>
    <p:extLst>
      <p:ext uri="{BB962C8B-B14F-4D97-AF65-F5344CB8AC3E}">
        <p14:creationId xmlns:p14="http://schemas.microsoft.com/office/powerpoint/2010/main" val="2020968859"/>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14881</TotalTime>
  <Words>2487</Words>
  <Application>Microsoft Office PowerPoint</Application>
  <PresentationFormat>Widescreen</PresentationFormat>
  <Paragraphs>493</Paragraphs>
  <Slides>43</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135</cp:revision>
  <dcterms:created xsi:type="dcterms:W3CDTF">2024-08-12T13:13:25Z</dcterms:created>
  <dcterms:modified xsi:type="dcterms:W3CDTF">2025-09-25T09:59:28Z</dcterms:modified>
</cp:coreProperties>
</file>